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959769"/>
            <a:ext cx="7477601" cy="1916430"/>
          </a:xfrm>
          <a:prstGeom prst="rect">
            <a:avLst/>
          </a:prstGeom>
          <a:noFill/>
          <a:ln/>
        </p:spPr>
        <p:txBody>
          <a:bodyPr wrap="square" rtlCol="0" anchor="t"/>
          <a:lstStyle/>
          <a:p>
            <a:pPr indent="0" marL="0">
              <a:lnSpc>
                <a:spcPts val="7545"/>
              </a:lnSpc>
              <a:buNone/>
            </a:pPr>
            <a:r>
              <a:rPr lang="en-US" sz="6036" b="1" dirty="0">
                <a:solidFill>
                  <a:srgbClr val="333F70"/>
                </a:solidFill>
                <a:latin typeface="Unbounded" pitchFamily="34" charset="0"/>
                <a:ea typeface="Unbounded" pitchFamily="34" charset="-122"/>
                <a:cs typeface="Unbounded" pitchFamily="34" charset="-120"/>
              </a:rPr>
              <a:t>Designing Concept Cars</a:t>
            </a:r>
            <a:endParaRPr lang="en-US" sz="6036" dirty="0"/>
          </a:p>
        </p:txBody>
      </p:sp>
      <p:sp>
        <p:nvSpPr>
          <p:cNvPr id="6" name="Text 3"/>
          <p:cNvSpPr/>
          <p:nvPr/>
        </p:nvSpPr>
        <p:spPr>
          <a:xfrm>
            <a:off x="833199" y="4209455"/>
            <a:ext cx="747760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Concept cars are experimental vehicle designs that push the boundaries of automotive engineering and styling. These visionary prototypes allow automakers to showcase their latest technologies, innovative features, and bold design ideas.</a:t>
            </a:r>
            <a:endParaRPr lang="en-US" sz="1750" dirty="0"/>
          </a:p>
        </p:txBody>
      </p:sp>
      <p:sp>
        <p:nvSpPr>
          <p:cNvPr id="7" name="Shape 4"/>
          <p:cNvSpPr/>
          <p:nvPr/>
        </p:nvSpPr>
        <p:spPr>
          <a:xfrm>
            <a:off x="833199" y="5897642"/>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840819" y="5905262"/>
            <a:ext cx="340162" cy="340162"/>
          </a:xfrm>
          <a:prstGeom prst="rect">
            <a:avLst/>
          </a:prstGeom>
        </p:spPr>
      </p:pic>
      <p:sp>
        <p:nvSpPr>
          <p:cNvPr id="9" name="Text 5"/>
          <p:cNvSpPr/>
          <p:nvPr/>
        </p:nvSpPr>
        <p:spPr>
          <a:xfrm>
            <a:off x="1299686" y="5880973"/>
            <a:ext cx="2177415" cy="388858"/>
          </a:xfrm>
          <a:prstGeom prst="rect">
            <a:avLst/>
          </a:prstGeom>
          <a:noFill/>
          <a:ln/>
        </p:spPr>
        <p:txBody>
          <a:bodyPr wrap="none" rtlCol="0" anchor="t"/>
          <a:lstStyle/>
          <a:p>
            <a:pPr algn="l" indent="0" marL="0">
              <a:lnSpc>
                <a:spcPts val="3062"/>
              </a:lnSpc>
              <a:buNone/>
            </a:pPr>
            <a:r>
              <a:rPr lang="en-US" sz="2187" b="1" dirty="0">
                <a:solidFill>
                  <a:srgbClr val="333F70"/>
                </a:solidFill>
                <a:latin typeface="Open Sans" pitchFamily="34" charset="0"/>
                <a:ea typeface="Open Sans" pitchFamily="34" charset="-122"/>
                <a:cs typeface="Open Sans" pitchFamily="34" charset="-120"/>
              </a:rPr>
              <a:t>by BHARATHI.M</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1640562"/>
            <a:ext cx="7897058"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Defining Concept Cars</a:t>
            </a:r>
            <a:endParaRPr lang="en-US" sz="4374" dirty="0"/>
          </a:p>
        </p:txBody>
      </p:sp>
      <p:sp>
        <p:nvSpPr>
          <p:cNvPr id="7" name="Shape 4"/>
          <p:cNvSpPr/>
          <p:nvPr/>
        </p:nvSpPr>
        <p:spPr>
          <a:xfrm>
            <a:off x="2037993" y="2841784"/>
            <a:ext cx="499943" cy="499943"/>
          </a:xfrm>
          <a:prstGeom prst="roundRect">
            <a:avLst>
              <a:gd name="adj" fmla="val 20000"/>
            </a:avLst>
          </a:prstGeom>
          <a:solidFill>
            <a:srgbClr val="D6F5EE"/>
          </a:solidFill>
          <a:ln w="7620">
            <a:solidFill>
              <a:srgbClr val="BCDBD4"/>
            </a:solidFill>
            <a:prstDash val="solid"/>
          </a:ln>
        </p:spPr>
      </p:sp>
      <p:sp>
        <p:nvSpPr>
          <p:cNvPr id="8" name="Text 5"/>
          <p:cNvSpPr/>
          <p:nvPr/>
        </p:nvSpPr>
        <p:spPr>
          <a:xfrm>
            <a:off x="2201228" y="2883456"/>
            <a:ext cx="173355"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1</a:t>
            </a:r>
            <a:endParaRPr lang="en-US" sz="2624" dirty="0"/>
          </a:p>
        </p:txBody>
      </p:sp>
      <p:sp>
        <p:nvSpPr>
          <p:cNvPr id="9" name="Text 6"/>
          <p:cNvSpPr/>
          <p:nvPr/>
        </p:nvSpPr>
        <p:spPr>
          <a:xfrm>
            <a:off x="2760107" y="2918103"/>
            <a:ext cx="2647950"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Futuristic Styling</a:t>
            </a:r>
            <a:endParaRPr lang="en-US" sz="2187" dirty="0"/>
          </a:p>
        </p:txBody>
      </p:sp>
      <p:sp>
        <p:nvSpPr>
          <p:cNvPr id="10" name="Text 7"/>
          <p:cNvSpPr/>
          <p:nvPr/>
        </p:nvSpPr>
        <p:spPr>
          <a:xfrm>
            <a:off x="2760107" y="3745706"/>
            <a:ext cx="2647950" cy="2487811"/>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often feature cutting-edge exterior and interior designs, with bold shapes, unique proportions, and advanced materials.</a:t>
            </a:r>
            <a:endParaRPr lang="en-US" sz="1750" dirty="0"/>
          </a:p>
        </p:txBody>
      </p:sp>
      <p:sp>
        <p:nvSpPr>
          <p:cNvPr id="11" name="Shape 8"/>
          <p:cNvSpPr/>
          <p:nvPr/>
        </p:nvSpPr>
        <p:spPr>
          <a:xfrm>
            <a:off x="5630228" y="2841784"/>
            <a:ext cx="499943" cy="499943"/>
          </a:xfrm>
          <a:prstGeom prst="roundRect">
            <a:avLst>
              <a:gd name="adj" fmla="val 20000"/>
            </a:avLst>
          </a:prstGeom>
          <a:solidFill>
            <a:srgbClr val="D6F5EE"/>
          </a:solidFill>
          <a:ln w="7620">
            <a:solidFill>
              <a:srgbClr val="BCDBD4"/>
            </a:solidFill>
            <a:prstDash val="solid"/>
          </a:ln>
        </p:spPr>
      </p:sp>
      <p:sp>
        <p:nvSpPr>
          <p:cNvPr id="12" name="Text 9"/>
          <p:cNvSpPr/>
          <p:nvPr/>
        </p:nvSpPr>
        <p:spPr>
          <a:xfrm>
            <a:off x="5740956" y="2883456"/>
            <a:ext cx="278368"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2</a:t>
            </a:r>
            <a:endParaRPr lang="en-US" sz="2624" dirty="0"/>
          </a:p>
        </p:txBody>
      </p:sp>
      <p:sp>
        <p:nvSpPr>
          <p:cNvPr id="13" name="Text 10"/>
          <p:cNvSpPr/>
          <p:nvPr/>
        </p:nvSpPr>
        <p:spPr>
          <a:xfrm>
            <a:off x="6352342" y="2918103"/>
            <a:ext cx="2647950"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Advanced Technologies</a:t>
            </a:r>
            <a:endParaRPr lang="en-US" sz="2187" dirty="0"/>
          </a:p>
        </p:txBody>
      </p:sp>
      <p:sp>
        <p:nvSpPr>
          <p:cNvPr id="14" name="Text 11"/>
          <p:cNvSpPr/>
          <p:nvPr/>
        </p:nvSpPr>
        <p:spPr>
          <a:xfrm>
            <a:off x="6352342" y="3745706"/>
            <a:ext cx="2647950" cy="2843213"/>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These vehicles incorporate emerging automotive technologies, such as electric powertrains, autonomous driving features, and human-machine interfaces.</a:t>
            </a:r>
            <a:endParaRPr lang="en-US" sz="1750" dirty="0"/>
          </a:p>
        </p:txBody>
      </p:sp>
      <p:sp>
        <p:nvSpPr>
          <p:cNvPr id="15" name="Shape 12"/>
          <p:cNvSpPr/>
          <p:nvPr/>
        </p:nvSpPr>
        <p:spPr>
          <a:xfrm>
            <a:off x="9222462" y="2841784"/>
            <a:ext cx="499943" cy="499943"/>
          </a:xfrm>
          <a:prstGeom prst="roundRect">
            <a:avLst>
              <a:gd name="adj" fmla="val 20000"/>
            </a:avLst>
          </a:prstGeom>
          <a:solidFill>
            <a:srgbClr val="D6F5EE"/>
          </a:solidFill>
          <a:ln w="7620">
            <a:solidFill>
              <a:srgbClr val="BCDBD4"/>
            </a:solidFill>
            <a:prstDash val="solid"/>
          </a:ln>
        </p:spPr>
      </p:sp>
      <p:sp>
        <p:nvSpPr>
          <p:cNvPr id="16" name="Text 13"/>
          <p:cNvSpPr/>
          <p:nvPr/>
        </p:nvSpPr>
        <p:spPr>
          <a:xfrm>
            <a:off x="9332595" y="2883456"/>
            <a:ext cx="279678"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3</a:t>
            </a:r>
            <a:endParaRPr lang="en-US" sz="2624" dirty="0"/>
          </a:p>
        </p:txBody>
      </p:sp>
      <p:sp>
        <p:nvSpPr>
          <p:cNvPr id="17" name="Text 14"/>
          <p:cNvSpPr/>
          <p:nvPr/>
        </p:nvSpPr>
        <p:spPr>
          <a:xfrm>
            <a:off x="9944576" y="2918103"/>
            <a:ext cx="2647950"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Visionary Concepts</a:t>
            </a:r>
            <a:endParaRPr lang="en-US" sz="2187" dirty="0"/>
          </a:p>
        </p:txBody>
      </p:sp>
      <p:sp>
        <p:nvSpPr>
          <p:cNvPr id="18" name="Text 15"/>
          <p:cNvSpPr/>
          <p:nvPr/>
        </p:nvSpPr>
        <p:spPr>
          <a:xfrm>
            <a:off x="9944576" y="3745706"/>
            <a:ext cx="2647950" cy="2132409"/>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are not intended for mass production, but rather to showcase a brand's vision for the future of mobility.</a:t>
            </a:r>
            <a:endParaRPr lang="en-US" sz="1750" dirty="0"/>
          </a:p>
        </p:txBody>
      </p:sp>
      <p:pic>
        <p:nvPicPr>
          <p:cNvPr id="1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14630400" cy="2474952"/>
          </a:xfrm>
          <a:prstGeom prst="rect">
            <a:avLst/>
          </a:prstGeom>
        </p:spPr>
      </p:pic>
      <p:sp>
        <p:nvSpPr>
          <p:cNvPr id="5" name="Text 2"/>
          <p:cNvSpPr/>
          <p:nvPr/>
        </p:nvSpPr>
        <p:spPr>
          <a:xfrm>
            <a:off x="2612708" y="3019663"/>
            <a:ext cx="6080879" cy="618649"/>
          </a:xfrm>
          <a:prstGeom prst="rect">
            <a:avLst/>
          </a:prstGeom>
          <a:noFill/>
          <a:ln/>
        </p:spPr>
        <p:txBody>
          <a:bodyPr wrap="none" rtlCol="0" anchor="t"/>
          <a:lstStyle/>
          <a:p>
            <a:pPr indent="0" marL="0">
              <a:lnSpc>
                <a:spcPts val="4872"/>
              </a:lnSpc>
              <a:buNone/>
            </a:pPr>
            <a:r>
              <a:rPr lang="en-US" sz="3898" b="1" dirty="0">
                <a:solidFill>
                  <a:srgbClr val="333F70"/>
                </a:solidFill>
                <a:latin typeface="Unbounded" pitchFamily="34" charset="0"/>
                <a:ea typeface="Unbounded" pitchFamily="34" charset="-122"/>
                <a:cs typeface="Unbounded" pitchFamily="34" charset="-120"/>
              </a:rPr>
              <a:t>The Design Process</a:t>
            </a:r>
            <a:endParaRPr lang="en-US" sz="3898" dirty="0"/>
          </a:p>
        </p:txBody>
      </p:sp>
      <p:sp>
        <p:nvSpPr>
          <p:cNvPr id="6" name="Shape 3"/>
          <p:cNvSpPr/>
          <p:nvPr/>
        </p:nvSpPr>
        <p:spPr>
          <a:xfrm>
            <a:off x="7295317" y="3935254"/>
            <a:ext cx="39529" cy="3749635"/>
          </a:xfrm>
          <a:prstGeom prst="roundRect">
            <a:avLst>
              <a:gd name="adj" fmla="val 225403"/>
            </a:avLst>
          </a:prstGeom>
          <a:solidFill>
            <a:srgbClr val="BCDBD4"/>
          </a:solidFill>
          <a:ln/>
        </p:spPr>
      </p:sp>
      <p:sp>
        <p:nvSpPr>
          <p:cNvPr id="7" name="Shape 4"/>
          <p:cNvSpPr/>
          <p:nvPr/>
        </p:nvSpPr>
        <p:spPr>
          <a:xfrm>
            <a:off x="6399431" y="4292798"/>
            <a:ext cx="692944" cy="39529"/>
          </a:xfrm>
          <a:prstGeom prst="roundRect">
            <a:avLst>
              <a:gd name="adj" fmla="val 225403"/>
            </a:avLst>
          </a:prstGeom>
          <a:solidFill>
            <a:srgbClr val="BCDBD4"/>
          </a:solidFill>
          <a:ln/>
        </p:spPr>
      </p:sp>
      <p:sp>
        <p:nvSpPr>
          <p:cNvPr id="8" name="Shape 5"/>
          <p:cNvSpPr/>
          <p:nvPr/>
        </p:nvSpPr>
        <p:spPr>
          <a:xfrm>
            <a:off x="7092375" y="4089916"/>
            <a:ext cx="445413" cy="445413"/>
          </a:xfrm>
          <a:prstGeom prst="roundRect">
            <a:avLst>
              <a:gd name="adj" fmla="val 20004"/>
            </a:avLst>
          </a:prstGeom>
          <a:solidFill>
            <a:srgbClr val="D6F5EE"/>
          </a:solidFill>
          <a:ln w="7620">
            <a:solidFill>
              <a:srgbClr val="BCDBD4"/>
            </a:solidFill>
            <a:prstDash val="solid"/>
          </a:ln>
        </p:spPr>
      </p:sp>
      <p:sp>
        <p:nvSpPr>
          <p:cNvPr id="9" name="Text 6"/>
          <p:cNvSpPr/>
          <p:nvPr/>
        </p:nvSpPr>
        <p:spPr>
          <a:xfrm>
            <a:off x="7237869" y="4127063"/>
            <a:ext cx="154424" cy="371118"/>
          </a:xfrm>
          <a:prstGeom prst="rect">
            <a:avLst/>
          </a:prstGeom>
          <a:noFill/>
          <a:ln/>
        </p:spPr>
        <p:txBody>
          <a:bodyPr wrap="none" rtlCol="0" anchor="t"/>
          <a:lstStyle/>
          <a:p>
            <a:pPr algn="ctr" indent="0" marL="0">
              <a:lnSpc>
                <a:spcPts val="2923"/>
              </a:lnSpc>
              <a:buNone/>
            </a:pPr>
            <a:r>
              <a:rPr lang="en-US" sz="2339" b="1" dirty="0">
                <a:solidFill>
                  <a:srgbClr val="333F70"/>
                </a:solidFill>
                <a:latin typeface="Unbounded" pitchFamily="34" charset="0"/>
                <a:ea typeface="Unbounded" pitchFamily="34" charset="-122"/>
                <a:cs typeface="Unbounded" pitchFamily="34" charset="-120"/>
              </a:rPr>
              <a:t>1</a:t>
            </a:r>
            <a:endParaRPr lang="en-US" sz="2339" dirty="0"/>
          </a:p>
        </p:txBody>
      </p:sp>
      <p:sp>
        <p:nvSpPr>
          <p:cNvPr id="10" name="Text 7"/>
          <p:cNvSpPr/>
          <p:nvPr/>
        </p:nvSpPr>
        <p:spPr>
          <a:xfrm>
            <a:off x="3751183" y="4133136"/>
            <a:ext cx="2474952" cy="309324"/>
          </a:xfrm>
          <a:prstGeom prst="rect">
            <a:avLst/>
          </a:prstGeom>
          <a:noFill/>
          <a:ln/>
        </p:spPr>
        <p:txBody>
          <a:bodyPr wrap="none" rtlCol="0" anchor="t"/>
          <a:lstStyle/>
          <a:p>
            <a:pPr algn="r" indent="0" marL="0">
              <a:lnSpc>
                <a:spcPts val="2436"/>
              </a:lnSpc>
              <a:buNone/>
            </a:pPr>
            <a:r>
              <a:rPr lang="en-US" sz="1949" b="1" dirty="0">
                <a:solidFill>
                  <a:srgbClr val="333F70"/>
                </a:solidFill>
                <a:latin typeface="Unbounded" pitchFamily="34" charset="0"/>
                <a:ea typeface="Unbounded" pitchFamily="34" charset="-122"/>
                <a:cs typeface="Unbounded" pitchFamily="34" charset="-120"/>
              </a:rPr>
              <a:t>Ideation</a:t>
            </a:r>
            <a:endParaRPr lang="en-US" sz="1949" dirty="0"/>
          </a:p>
        </p:txBody>
      </p:sp>
      <p:sp>
        <p:nvSpPr>
          <p:cNvPr id="11" name="Text 8"/>
          <p:cNvSpPr/>
          <p:nvPr/>
        </p:nvSpPr>
        <p:spPr>
          <a:xfrm>
            <a:off x="2612708" y="4561165"/>
            <a:ext cx="3613428" cy="950119"/>
          </a:xfrm>
          <a:prstGeom prst="rect">
            <a:avLst/>
          </a:prstGeom>
          <a:noFill/>
          <a:ln/>
        </p:spPr>
        <p:txBody>
          <a:bodyPr wrap="square" rtlCol="0" anchor="t"/>
          <a:lstStyle/>
          <a:p>
            <a:pPr algn="r" indent="0" marL="0">
              <a:lnSpc>
                <a:spcPts val="2494"/>
              </a:lnSpc>
              <a:buNone/>
            </a:pPr>
            <a:r>
              <a:rPr lang="en-US" sz="1559" dirty="0">
                <a:solidFill>
                  <a:srgbClr val="333F70"/>
                </a:solidFill>
                <a:latin typeface="Open Sans" pitchFamily="34" charset="0"/>
                <a:ea typeface="Open Sans" pitchFamily="34" charset="-122"/>
                <a:cs typeface="Open Sans" pitchFamily="34" charset="-120"/>
              </a:rPr>
              <a:t>Designers and engineers brainstorm bold, innovative ideas that push the boundaries of what's possible.</a:t>
            </a:r>
            <a:endParaRPr lang="en-US" sz="1559" dirty="0"/>
          </a:p>
        </p:txBody>
      </p:sp>
      <p:sp>
        <p:nvSpPr>
          <p:cNvPr id="12" name="Shape 9"/>
          <p:cNvSpPr/>
          <p:nvPr/>
        </p:nvSpPr>
        <p:spPr>
          <a:xfrm>
            <a:off x="7537787" y="5282565"/>
            <a:ext cx="692944" cy="39529"/>
          </a:xfrm>
          <a:prstGeom prst="roundRect">
            <a:avLst>
              <a:gd name="adj" fmla="val 225403"/>
            </a:avLst>
          </a:prstGeom>
          <a:solidFill>
            <a:srgbClr val="BCDBD4"/>
          </a:solidFill>
          <a:ln/>
        </p:spPr>
      </p:sp>
      <p:sp>
        <p:nvSpPr>
          <p:cNvPr id="13" name="Shape 10"/>
          <p:cNvSpPr/>
          <p:nvPr/>
        </p:nvSpPr>
        <p:spPr>
          <a:xfrm>
            <a:off x="7092375" y="5079683"/>
            <a:ext cx="445413" cy="445413"/>
          </a:xfrm>
          <a:prstGeom prst="roundRect">
            <a:avLst>
              <a:gd name="adj" fmla="val 20004"/>
            </a:avLst>
          </a:prstGeom>
          <a:solidFill>
            <a:srgbClr val="D6F5EE"/>
          </a:solidFill>
          <a:ln w="7620">
            <a:solidFill>
              <a:srgbClr val="BCDBD4"/>
            </a:solidFill>
            <a:prstDash val="solid"/>
          </a:ln>
        </p:spPr>
      </p:sp>
      <p:sp>
        <p:nvSpPr>
          <p:cNvPr id="14" name="Text 11"/>
          <p:cNvSpPr/>
          <p:nvPr/>
        </p:nvSpPr>
        <p:spPr>
          <a:xfrm>
            <a:off x="7191077" y="5116830"/>
            <a:ext cx="248007" cy="371118"/>
          </a:xfrm>
          <a:prstGeom prst="rect">
            <a:avLst/>
          </a:prstGeom>
          <a:noFill/>
          <a:ln/>
        </p:spPr>
        <p:txBody>
          <a:bodyPr wrap="none" rtlCol="0" anchor="t"/>
          <a:lstStyle/>
          <a:p>
            <a:pPr algn="ctr" indent="0" marL="0">
              <a:lnSpc>
                <a:spcPts val="2923"/>
              </a:lnSpc>
              <a:buNone/>
            </a:pPr>
            <a:r>
              <a:rPr lang="en-US" sz="2339" b="1" dirty="0">
                <a:solidFill>
                  <a:srgbClr val="333F70"/>
                </a:solidFill>
                <a:latin typeface="Unbounded" pitchFamily="34" charset="0"/>
                <a:ea typeface="Unbounded" pitchFamily="34" charset="-122"/>
                <a:cs typeface="Unbounded" pitchFamily="34" charset="-120"/>
              </a:rPr>
              <a:t>2</a:t>
            </a:r>
            <a:endParaRPr lang="en-US" sz="2339" dirty="0"/>
          </a:p>
        </p:txBody>
      </p:sp>
      <p:sp>
        <p:nvSpPr>
          <p:cNvPr id="15" name="Text 12"/>
          <p:cNvSpPr/>
          <p:nvPr/>
        </p:nvSpPr>
        <p:spPr>
          <a:xfrm>
            <a:off x="8404027" y="5122902"/>
            <a:ext cx="2474952" cy="309324"/>
          </a:xfrm>
          <a:prstGeom prst="rect">
            <a:avLst/>
          </a:prstGeom>
          <a:noFill/>
          <a:ln/>
        </p:spPr>
        <p:txBody>
          <a:bodyPr wrap="none" rtlCol="0" anchor="t"/>
          <a:lstStyle/>
          <a:p>
            <a:pPr algn="l" indent="0" marL="0">
              <a:lnSpc>
                <a:spcPts val="2436"/>
              </a:lnSpc>
              <a:buNone/>
            </a:pPr>
            <a:r>
              <a:rPr lang="en-US" sz="1949" b="1" dirty="0">
                <a:solidFill>
                  <a:srgbClr val="333F70"/>
                </a:solidFill>
                <a:latin typeface="Unbounded" pitchFamily="34" charset="0"/>
                <a:ea typeface="Unbounded" pitchFamily="34" charset="-122"/>
                <a:cs typeface="Unbounded" pitchFamily="34" charset="-120"/>
              </a:rPr>
              <a:t>Sketching</a:t>
            </a:r>
            <a:endParaRPr lang="en-US" sz="1949" dirty="0"/>
          </a:p>
        </p:txBody>
      </p:sp>
      <p:sp>
        <p:nvSpPr>
          <p:cNvPr id="16" name="Text 13"/>
          <p:cNvSpPr/>
          <p:nvPr/>
        </p:nvSpPr>
        <p:spPr>
          <a:xfrm>
            <a:off x="8404027" y="5550932"/>
            <a:ext cx="3613547" cy="950119"/>
          </a:xfrm>
          <a:prstGeom prst="rect">
            <a:avLst/>
          </a:prstGeom>
          <a:noFill/>
          <a:ln/>
        </p:spPr>
        <p:txBody>
          <a:bodyPr wrap="square" rtlCol="0" anchor="t"/>
          <a:lstStyle/>
          <a:p>
            <a:pPr algn="l" indent="0" marL="0">
              <a:lnSpc>
                <a:spcPts val="2494"/>
              </a:lnSpc>
              <a:buNone/>
            </a:pPr>
            <a:r>
              <a:rPr lang="en-US" sz="1559" dirty="0">
                <a:solidFill>
                  <a:srgbClr val="333F70"/>
                </a:solidFill>
                <a:latin typeface="Open Sans" pitchFamily="34" charset="0"/>
                <a:ea typeface="Open Sans" pitchFamily="34" charset="-122"/>
                <a:cs typeface="Open Sans" pitchFamily="34" charset="-120"/>
              </a:rPr>
              <a:t>Concepts are expressed through quick sketches and renderings to explore different design directions.</a:t>
            </a:r>
            <a:endParaRPr lang="en-US" sz="1559" dirty="0"/>
          </a:p>
        </p:txBody>
      </p:sp>
      <p:sp>
        <p:nvSpPr>
          <p:cNvPr id="17" name="Shape 14"/>
          <p:cNvSpPr/>
          <p:nvPr/>
        </p:nvSpPr>
        <p:spPr>
          <a:xfrm>
            <a:off x="6399431" y="6268403"/>
            <a:ext cx="692944" cy="39529"/>
          </a:xfrm>
          <a:prstGeom prst="roundRect">
            <a:avLst>
              <a:gd name="adj" fmla="val 225403"/>
            </a:avLst>
          </a:prstGeom>
          <a:solidFill>
            <a:srgbClr val="BCDBD4"/>
          </a:solidFill>
          <a:ln/>
        </p:spPr>
      </p:sp>
      <p:sp>
        <p:nvSpPr>
          <p:cNvPr id="18" name="Shape 15"/>
          <p:cNvSpPr/>
          <p:nvPr/>
        </p:nvSpPr>
        <p:spPr>
          <a:xfrm>
            <a:off x="7092375" y="6065520"/>
            <a:ext cx="445413" cy="445413"/>
          </a:xfrm>
          <a:prstGeom prst="roundRect">
            <a:avLst>
              <a:gd name="adj" fmla="val 20004"/>
            </a:avLst>
          </a:prstGeom>
          <a:solidFill>
            <a:srgbClr val="D6F5EE"/>
          </a:solidFill>
          <a:ln w="7620">
            <a:solidFill>
              <a:srgbClr val="BCDBD4"/>
            </a:solidFill>
            <a:prstDash val="solid"/>
          </a:ln>
        </p:spPr>
      </p:sp>
      <p:sp>
        <p:nvSpPr>
          <p:cNvPr id="19" name="Text 16"/>
          <p:cNvSpPr/>
          <p:nvPr/>
        </p:nvSpPr>
        <p:spPr>
          <a:xfrm>
            <a:off x="7190482" y="6102668"/>
            <a:ext cx="249198" cy="371118"/>
          </a:xfrm>
          <a:prstGeom prst="rect">
            <a:avLst/>
          </a:prstGeom>
          <a:noFill/>
          <a:ln/>
        </p:spPr>
        <p:txBody>
          <a:bodyPr wrap="none" rtlCol="0" anchor="t"/>
          <a:lstStyle/>
          <a:p>
            <a:pPr algn="ctr" indent="0" marL="0">
              <a:lnSpc>
                <a:spcPts val="2923"/>
              </a:lnSpc>
              <a:buNone/>
            </a:pPr>
            <a:r>
              <a:rPr lang="en-US" sz="2339" b="1" dirty="0">
                <a:solidFill>
                  <a:srgbClr val="333F70"/>
                </a:solidFill>
                <a:latin typeface="Unbounded" pitchFamily="34" charset="0"/>
                <a:ea typeface="Unbounded" pitchFamily="34" charset="-122"/>
                <a:cs typeface="Unbounded" pitchFamily="34" charset="-120"/>
              </a:rPr>
              <a:t>3</a:t>
            </a:r>
            <a:endParaRPr lang="en-US" sz="2339" dirty="0"/>
          </a:p>
        </p:txBody>
      </p:sp>
      <p:sp>
        <p:nvSpPr>
          <p:cNvPr id="20" name="Text 17"/>
          <p:cNvSpPr/>
          <p:nvPr/>
        </p:nvSpPr>
        <p:spPr>
          <a:xfrm>
            <a:off x="3751183" y="6108740"/>
            <a:ext cx="2474952" cy="309324"/>
          </a:xfrm>
          <a:prstGeom prst="rect">
            <a:avLst/>
          </a:prstGeom>
          <a:noFill/>
          <a:ln/>
        </p:spPr>
        <p:txBody>
          <a:bodyPr wrap="none" rtlCol="0" anchor="t"/>
          <a:lstStyle/>
          <a:p>
            <a:pPr algn="r" indent="0" marL="0">
              <a:lnSpc>
                <a:spcPts val="2436"/>
              </a:lnSpc>
              <a:buNone/>
            </a:pPr>
            <a:r>
              <a:rPr lang="en-US" sz="1949" b="1" dirty="0">
                <a:solidFill>
                  <a:srgbClr val="333F70"/>
                </a:solidFill>
                <a:latin typeface="Unbounded" pitchFamily="34" charset="0"/>
                <a:ea typeface="Unbounded" pitchFamily="34" charset="-122"/>
                <a:cs typeface="Unbounded" pitchFamily="34" charset="-120"/>
              </a:rPr>
              <a:t>Modeling</a:t>
            </a:r>
            <a:endParaRPr lang="en-US" sz="1949" dirty="0"/>
          </a:p>
        </p:txBody>
      </p:sp>
      <p:sp>
        <p:nvSpPr>
          <p:cNvPr id="21" name="Text 18"/>
          <p:cNvSpPr/>
          <p:nvPr/>
        </p:nvSpPr>
        <p:spPr>
          <a:xfrm>
            <a:off x="2612708" y="6536769"/>
            <a:ext cx="3613428" cy="950119"/>
          </a:xfrm>
          <a:prstGeom prst="rect">
            <a:avLst/>
          </a:prstGeom>
          <a:noFill/>
          <a:ln/>
        </p:spPr>
        <p:txBody>
          <a:bodyPr wrap="square" rtlCol="0" anchor="t"/>
          <a:lstStyle/>
          <a:p>
            <a:pPr algn="r" indent="0" marL="0">
              <a:lnSpc>
                <a:spcPts val="2494"/>
              </a:lnSpc>
              <a:buNone/>
            </a:pPr>
            <a:r>
              <a:rPr lang="en-US" sz="1559" dirty="0">
                <a:solidFill>
                  <a:srgbClr val="333F70"/>
                </a:solidFill>
                <a:latin typeface="Open Sans" pitchFamily="34" charset="0"/>
                <a:ea typeface="Open Sans" pitchFamily="34" charset="-122"/>
                <a:cs typeface="Open Sans" pitchFamily="34" charset="-120"/>
              </a:rPr>
              <a:t>3D modeling and clay sculpting bring the designs to life, allowing for refinement and testing of ideas.</a:t>
            </a:r>
            <a:endParaRPr lang="en-US" sz="1559"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043113"/>
            <a:ext cx="8348067"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Inspiration and Ideation</a:t>
            </a:r>
            <a:endParaRPr lang="en-US" sz="4374" dirty="0"/>
          </a:p>
        </p:txBody>
      </p:sp>
      <p:sp>
        <p:nvSpPr>
          <p:cNvPr id="5" name="Text 3"/>
          <p:cNvSpPr/>
          <p:nvPr/>
        </p:nvSpPr>
        <p:spPr>
          <a:xfrm>
            <a:off x="2037993" y="3292912"/>
            <a:ext cx="3156347"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Nature's Influence</a:t>
            </a:r>
            <a:endParaRPr lang="en-US" sz="2187" dirty="0"/>
          </a:p>
        </p:txBody>
      </p:sp>
      <p:sp>
        <p:nvSpPr>
          <p:cNvPr id="6" name="Text 4"/>
          <p:cNvSpPr/>
          <p:nvPr/>
        </p:nvSpPr>
        <p:spPr>
          <a:xfrm>
            <a:off x="2037993" y="4209455"/>
            <a:ext cx="3156347" cy="1777008"/>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 designers often take inspiration from the natural world, incorporating organic shapes and biomimetic principles.</a:t>
            </a:r>
            <a:endParaRPr lang="en-US" sz="1750" dirty="0"/>
          </a:p>
        </p:txBody>
      </p:sp>
      <p:sp>
        <p:nvSpPr>
          <p:cNvPr id="7" name="Text 5"/>
          <p:cNvSpPr/>
          <p:nvPr/>
        </p:nvSpPr>
        <p:spPr>
          <a:xfrm>
            <a:off x="5743932" y="3292912"/>
            <a:ext cx="2777490"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Sci-Fi Visions</a:t>
            </a:r>
            <a:endParaRPr lang="en-US" sz="2187" dirty="0"/>
          </a:p>
        </p:txBody>
      </p:sp>
      <p:sp>
        <p:nvSpPr>
          <p:cNvPr id="8" name="Text 6"/>
          <p:cNvSpPr/>
          <p:nvPr/>
        </p:nvSpPr>
        <p:spPr>
          <a:xfrm>
            <a:off x="5743932" y="3862268"/>
            <a:ext cx="3156347"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Futuristic movies, books, and technology trends can spark imaginative ideas for concept car designs.</a:t>
            </a:r>
            <a:endParaRPr lang="en-US" sz="1750" dirty="0"/>
          </a:p>
        </p:txBody>
      </p:sp>
      <p:sp>
        <p:nvSpPr>
          <p:cNvPr id="9" name="Text 7"/>
          <p:cNvSpPr/>
          <p:nvPr/>
        </p:nvSpPr>
        <p:spPr>
          <a:xfrm>
            <a:off x="9449872" y="3292912"/>
            <a:ext cx="2777490"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Cultural Trends</a:t>
            </a:r>
            <a:endParaRPr lang="en-US" sz="2187" dirty="0"/>
          </a:p>
        </p:txBody>
      </p:sp>
      <p:sp>
        <p:nvSpPr>
          <p:cNvPr id="10" name="Text 8"/>
          <p:cNvSpPr/>
          <p:nvPr/>
        </p:nvSpPr>
        <p:spPr>
          <a:xfrm>
            <a:off x="9449872" y="3862268"/>
            <a:ext cx="3156347" cy="1777008"/>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may also reflect societal shifts, such as sustainability, autonomy, and the changing role of the automobile.</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085731"/>
            <a:ext cx="8366998"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Sketching and Modeling</a:t>
            </a:r>
            <a:endParaRPr lang="en-US" sz="4374" dirty="0"/>
          </a:p>
        </p:txBody>
      </p:sp>
      <p:pic>
        <p:nvPicPr>
          <p:cNvPr id="5" name="Image 0" descr="preencoded.png">    </p:cNvPr>
          <p:cNvPicPr>
            <a:picLocks noChangeAspect="1"/>
          </p:cNvPicPr>
          <p:nvPr/>
        </p:nvPicPr>
        <p:blipFill>
          <a:blip r:embed="rId1"/>
          <a:stretch>
            <a:fillRect/>
          </a:stretch>
        </p:blipFill>
        <p:spPr>
          <a:xfrm>
            <a:off x="2037993" y="2224445"/>
            <a:ext cx="3295888" cy="2036921"/>
          </a:xfrm>
          <a:prstGeom prst="rect">
            <a:avLst/>
          </a:prstGeom>
        </p:spPr>
      </p:pic>
      <p:sp>
        <p:nvSpPr>
          <p:cNvPr id="6" name="Text 3"/>
          <p:cNvSpPr/>
          <p:nvPr/>
        </p:nvSpPr>
        <p:spPr>
          <a:xfrm>
            <a:off x="2037993" y="4539020"/>
            <a:ext cx="2777490" cy="347186"/>
          </a:xfrm>
          <a:prstGeom prst="rect">
            <a:avLst/>
          </a:prstGeom>
          <a:noFill/>
          <a:ln/>
        </p:spPr>
        <p:txBody>
          <a:bodyPr wrap="non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Sketching</a:t>
            </a:r>
            <a:endParaRPr lang="en-US" sz="2187" dirty="0"/>
          </a:p>
        </p:txBody>
      </p:sp>
      <p:sp>
        <p:nvSpPr>
          <p:cNvPr id="7" name="Text 4"/>
          <p:cNvSpPr/>
          <p:nvPr/>
        </p:nvSpPr>
        <p:spPr>
          <a:xfrm>
            <a:off x="2037993" y="5019437"/>
            <a:ext cx="3295888"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Designers use quick sketches and digital renderings to explore and refine their ideas, capturing the essence of the concept.</a:t>
            </a:r>
            <a:endParaRPr lang="en-US" sz="1750" dirty="0"/>
          </a:p>
        </p:txBody>
      </p:sp>
      <p:pic>
        <p:nvPicPr>
          <p:cNvPr id="8" name="Image 1" descr="preencoded.png">    </p:cNvPr>
          <p:cNvPicPr>
            <a:picLocks noChangeAspect="1"/>
          </p:cNvPicPr>
          <p:nvPr/>
        </p:nvPicPr>
        <p:blipFill>
          <a:blip r:embed="rId2"/>
          <a:stretch>
            <a:fillRect/>
          </a:stretch>
        </p:blipFill>
        <p:spPr>
          <a:xfrm>
            <a:off x="5667137" y="2224445"/>
            <a:ext cx="3296007" cy="2037040"/>
          </a:xfrm>
          <a:prstGeom prst="rect">
            <a:avLst/>
          </a:prstGeom>
        </p:spPr>
      </p:pic>
      <p:sp>
        <p:nvSpPr>
          <p:cNvPr id="9" name="Text 5"/>
          <p:cNvSpPr/>
          <p:nvPr/>
        </p:nvSpPr>
        <p:spPr>
          <a:xfrm>
            <a:off x="5667137" y="4539139"/>
            <a:ext cx="2777490" cy="347186"/>
          </a:xfrm>
          <a:prstGeom prst="rect">
            <a:avLst/>
          </a:prstGeom>
          <a:noFill/>
          <a:ln/>
        </p:spPr>
        <p:txBody>
          <a:bodyPr wrap="non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3D Modeling</a:t>
            </a:r>
            <a:endParaRPr lang="en-US" sz="2187" dirty="0"/>
          </a:p>
        </p:txBody>
      </p:sp>
      <p:sp>
        <p:nvSpPr>
          <p:cNvPr id="10" name="Text 6"/>
          <p:cNvSpPr/>
          <p:nvPr/>
        </p:nvSpPr>
        <p:spPr>
          <a:xfrm>
            <a:off x="5667137" y="5019556"/>
            <a:ext cx="3296007"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Physical clay models and 3D digital models allow designers to bring their concepts to life, experimenting with form and proportions.</a:t>
            </a:r>
            <a:endParaRPr lang="en-US" sz="1750" dirty="0"/>
          </a:p>
        </p:txBody>
      </p:sp>
      <p:pic>
        <p:nvPicPr>
          <p:cNvPr id="11" name="Image 2" descr="preencoded.png">    </p:cNvPr>
          <p:cNvPicPr>
            <a:picLocks noChangeAspect="1"/>
          </p:cNvPicPr>
          <p:nvPr/>
        </p:nvPicPr>
        <p:blipFill>
          <a:blip r:embed="rId3"/>
          <a:stretch>
            <a:fillRect/>
          </a:stretch>
        </p:blipFill>
        <p:spPr>
          <a:xfrm>
            <a:off x="9296400" y="2224445"/>
            <a:ext cx="3296007" cy="2037040"/>
          </a:xfrm>
          <a:prstGeom prst="rect">
            <a:avLst/>
          </a:prstGeom>
        </p:spPr>
      </p:pic>
      <p:sp>
        <p:nvSpPr>
          <p:cNvPr id="12" name="Text 7"/>
          <p:cNvSpPr/>
          <p:nvPr/>
        </p:nvSpPr>
        <p:spPr>
          <a:xfrm>
            <a:off x="9296400" y="4539139"/>
            <a:ext cx="3296007"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Virtual Prototyping</a:t>
            </a:r>
            <a:endParaRPr lang="en-US" sz="2187" dirty="0"/>
          </a:p>
        </p:txBody>
      </p:sp>
      <p:sp>
        <p:nvSpPr>
          <p:cNvPr id="13" name="Text 8"/>
          <p:cNvSpPr/>
          <p:nvPr/>
        </p:nvSpPr>
        <p:spPr>
          <a:xfrm>
            <a:off x="9296400" y="5366742"/>
            <a:ext cx="3296007"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Advanced modeling and simulation tools enable designers to test their concepts in virtual environments before building physical prototypes.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1576626"/>
            <a:ext cx="8437007"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Prototyping and Testing</a:t>
            </a:r>
            <a:endParaRPr lang="en-US" sz="4374" dirty="0"/>
          </a:p>
        </p:txBody>
      </p:sp>
      <p:pic>
        <p:nvPicPr>
          <p:cNvPr id="7" name="Image 1" descr="preencoded.png">    </p:cNvPr>
          <p:cNvPicPr>
            <a:picLocks noChangeAspect="1"/>
          </p:cNvPicPr>
          <p:nvPr/>
        </p:nvPicPr>
        <p:blipFill>
          <a:blip r:embed="rId2"/>
          <a:stretch>
            <a:fillRect/>
          </a:stretch>
        </p:blipFill>
        <p:spPr>
          <a:xfrm>
            <a:off x="2037993" y="2604254"/>
            <a:ext cx="3518059" cy="888682"/>
          </a:xfrm>
          <a:prstGeom prst="rect">
            <a:avLst/>
          </a:prstGeom>
        </p:spPr>
      </p:pic>
      <p:sp>
        <p:nvSpPr>
          <p:cNvPr id="8" name="Text 4"/>
          <p:cNvSpPr/>
          <p:nvPr/>
        </p:nvSpPr>
        <p:spPr>
          <a:xfrm>
            <a:off x="2260163" y="3826193"/>
            <a:ext cx="3073718"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Rapid Prototyping</a:t>
            </a:r>
            <a:endParaRPr lang="en-US" sz="2187" dirty="0"/>
          </a:p>
        </p:txBody>
      </p:sp>
      <p:sp>
        <p:nvSpPr>
          <p:cNvPr id="9" name="Text 5"/>
          <p:cNvSpPr/>
          <p:nvPr/>
        </p:nvSpPr>
        <p:spPr>
          <a:xfrm>
            <a:off x="2260163" y="4653796"/>
            <a:ext cx="3073718"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3D printing and other rapid manufacturing techniques allow for the quick creation of physical prototypes to test and refine designs.</a:t>
            </a:r>
            <a:endParaRPr lang="en-US" sz="1750" dirty="0"/>
          </a:p>
        </p:txBody>
      </p:sp>
      <p:pic>
        <p:nvPicPr>
          <p:cNvPr id="10" name="Image 2" descr="preencoded.png">    </p:cNvPr>
          <p:cNvPicPr>
            <a:picLocks noChangeAspect="1"/>
          </p:cNvPicPr>
          <p:nvPr/>
        </p:nvPicPr>
        <p:blipFill>
          <a:blip r:embed="rId3"/>
          <a:stretch>
            <a:fillRect/>
          </a:stretch>
        </p:blipFill>
        <p:spPr>
          <a:xfrm>
            <a:off x="5556052" y="2604254"/>
            <a:ext cx="3518178" cy="888682"/>
          </a:xfrm>
          <a:prstGeom prst="rect">
            <a:avLst/>
          </a:prstGeom>
        </p:spPr>
      </p:pic>
      <p:sp>
        <p:nvSpPr>
          <p:cNvPr id="11" name="Text 6"/>
          <p:cNvSpPr/>
          <p:nvPr/>
        </p:nvSpPr>
        <p:spPr>
          <a:xfrm>
            <a:off x="5778222" y="3826193"/>
            <a:ext cx="3073837"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Virtual Evaluation</a:t>
            </a:r>
            <a:endParaRPr lang="en-US" sz="2187" dirty="0"/>
          </a:p>
        </p:txBody>
      </p:sp>
      <p:sp>
        <p:nvSpPr>
          <p:cNvPr id="12" name="Text 7"/>
          <p:cNvSpPr/>
          <p:nvPr/>
        </p:nvSpPr>
        <p:spPr>
          <a:xfrm>
            <a:off x="5778222" y="4653796"/>
            <a:ext cx="3073837"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Simulations and digital models help assess the performance, safety, and user experience of concept cars before physical builds.</a:t>
            </a:r>
            <a:endParaRPr lang="en-US" sz="1750" dirty="0"/>
          </a:p>
        </p:txBody>
      </p:sp>
      <p:pic>
        <p:nvPicPr>
          <p:cNvPr id="13" name="Image 3" descr="preencoded.png">    </p:cNvPr>
          <p:cNvPicPr>
            <a:picLocks noChangeAspect="1"/>
          </p:cNvPicPr>
          <p:nvPr/>
        </p:nvPicPr>
        <p:blipFill>
          <a:blip r:embed="rId4"/>
          <a:stretch>
            <a:fillRect/>
          </a:stretch>
        </p:blipFill>
        <p:spPr>
          <a:xfrm>
            <a:off x="9074229" y="2604254"/>
            <a:ext cx="3518178" cy="888682"/>
          </a:xfrm>
          <a:prstGeom prst="rect">
            <a:avLst/>
          </a:prstGeom>
        </p:spPr>
      </p:pic>
      <p:sp>
        <p:nvSpPr>
          <p:cNvPr id="14" name="Text 8"/>
          <p:cNvSpPr/>
          <p:nvPr/>
        </p:nvSpPr>
        <p:spPr>
          <a:xfrm>
            <a:off x="9296400" y="3826193"/>
            <a:ext cx="3073837"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Real-World Testing</a:t>
            </a:r>
            <a:endParaRPr lang="en-US" sz="2187" dirty="0"/>
          </a:p>
        </p:txBody>
      </p:sp>
      <p:sp>
        <p:nvSpPr>
          <p:cNvPr id="15" name="Text 9"/>
          <p:cNvSpPr/>
          <p:nvPr/>
        </p:nvSpPr>
        <p:spPr>
          <a:xfrm>
            <a:off x="9296400" y="4653796"/>
            <a:ext cx="3073837" cy="1777008"/>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are put through their paces on tracks and roads, providing valuable feedback to further improve the designs.</a:t>
            </a:r>
            <a:endParaRPr lang="en-US" sz="1750" dirty="0"/>
          </a:p>
        </p:txBody>
      </p:sp>
      <p:pic>
        <p:nvPicPr>
          <p:cNvPr id="16"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974050"/>
            <a:ext cx="10554414" cy="1388745"/>
          </a:xfrm>
          <a:prstGeom prst="rect">
            <a:avLst/>
          </a:prstGeom>
          <a:noFill/>
          <a:ln/>
        </p:spPr>
        <p:txBody>
          <a:bodyPr wrap="squar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Incorporating Emerging Technologies</a:t>
            </a:r>
            <a:endParaRPr lang="en-US" sz="4374" dirty="0"/>
          </a:p>
        </p:txBody>
      </p:sp>
      <p:pic>
        <p:nvPicPr>
          <p:cNvPr id="5" name="Image 0" descr="preencoded.png">    </p:cNvPr>
          <p:cNvPicPr>
            <a:picLocks noChangeAspect="1"/>
          </p:cNvPicPr>
          <p:nvPr/>
        </p:nvPicPr>
        <p:blipFill>
          <a:blip r:embed="rId1"/>
          <a:stretch>
            <a:fillRect/>
          </a:stretch>
        </p:blipFill>
        <p:spPr>
          <a:xfrm>
            <a:off x="2037993" y="2807137"/>
            <a:ext cx="555427" cy="555427"/>
          </a:xfrm>
          <a:prstGeom prst="rect">
            <a:avLst/>
          </a:prstGeom>
        </p:spPr>
      </p:pic>
      <p:sp>
        <p:nvSpPr>
          <p:cNvPr id="6" name="Text 3"/>
          <p:cNvSpPr/>
          <p:nvPr/>
        </p:nvSpPr>
        <p:spPr>
          <a:xfrm>
            <a:off x="2037993" y="3584734"/>
            <a:ext cx="2388632"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Electric Powertrains</a:t>
            </a:r>
            <a:endParaRPr lang="en-US" sz="2187" dirty="0"/>
          </a:p>
        </p:txBody>
      </p:sp>
      <p:sp>
        <p:nvSpPr>
          <p:cNvPr id="7" name="Text 4"/>
          <p:cNvSpPr/>
          <p:nvPr/>
        </p:nvSpPr>
        <p:spPr>
          <a:xfrm>
            <a:off x="2037993" y="4412337"/>
            <a:ext cx="2388632" cy="2843213"/>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showcase the latest advancements in electric vehicle technology, including high-performance motors and long-range batteries.</a:t>
            </a:r>
            <a:endParaRPr lang="en-US" sz="1750" dirty="0"/>
          </a:p>
        </p:txBody>
      </p:sp>
      <p:pic>
        <p:nvPicPr>
          <p:cNvPr id="8" name="Image 1" descr="preencoded.png">    </p:cNvPr>
          <p:cNvPicPr>
            <a:picLocks noChangeAspect="1"/>
          </p:cNvPicPr>
          <p:nvPr/>
        </p:nvPicPr>
        <p:blipFill>
          <a:blip r:embed="rId2"/>
          <a:stretch>
            <a:fillRect/>
          </a:stretch>
        </p:blipFill>
        <p:spPr>
          <a:xfrm>
            <a:off x="4759881" y="2807137"/>
            <a:ext cx="555427" cy="555427"/>
          </a:xfrm>
          <a:prstGeom prst="rect">
            <a:avLst/>
          </a:prstGeom>
        </p:spPr>
      </p:pic>
      <p:sp>
        <p:nvSpPr>
          <p:cNvPr id="9" name="Text 5"/>
          <p:cNvSpPr/>
          <p:nvPr/>
        </p:nvSpPr>
        <p:spPr>
          <a:xfrm>
            <a:off x="4759881" y="3584734"/>
            <a:ext cx="2388632"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Autonomous Features</a:t>
            </a:r>
            <a:endParaRPr lang="en-US" sz="2187" dirty="0"/>
          </a:p>
        </p:txBody>
      </p:sp>
      <p:sp>
        <p:nvSpPr>
          <p:cNvPr id="10" name="Text 6"/>
          <p:cNvSpPr/>
          <p:nvPr/>
        </p:nvSpPr>
        <p:spPr>
          <a:xfrm>
            <a:off x="4759881" y="4412337"/>
            <a:ext cx="2388632" cy="2487811"/>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often integrate self-driving capabilities, advanced sensors, and artificial intelligence to enhance the driving experience.</a:t>
            </a:r>
            <a:endParaRPr lang="en-US" sz="1750" dirty="0"/>
          </a:p>
        </p:txBody>
      </p:sp>
      <p:pic>
        <p:nvPicPr>
          <p:cNvPr id="11" name="Image 2" descr="preencoded.png">    </p:cNvPr>
          <p:cNvPicPr>
            <a:picLocks noChangeAspect="1"/>
          </p:cNvPicPr>
          <p:nvPr/>
        </p:nvPicPr>
        <p:blipFill>
          <a:blip r:embed="rId3"/>
          <a:stretch>
            <a:fillRect/>
          </a:stretch>
        </p:blipFill>
        <p:spPr>
          <a:xfrm>
            <a:off x="7481768" y="2807137"/>
            <a:ext cx="555427" cy="555427"/>
          </a:xfrm>
          <a:prstGeom prst="rect">
            <a:avLst/>
          </a:prstGeom>
        </p:spPr>
      </p:pic>
      <p:sp>
        <p:nvSpPr>
          <p:cNvPr id="12" name="Text 7"/>
          <p:cNvSpPr/>
          <p:nvPr/>
        </p:nvSpPr>
        <p:spPr>
          <a:xfrm>
            <a:off x="7481768" y="3584734"/>
            <a:ext cx="2388632"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Innovative Interfaces</a:t>
            </a:r>
            <a:endParaRPr lang="en-US" sz="2187" dirty="0"/>
          </a:p>
        </p:txBody>
      </p:sp>
      <p:sp>
        <p:nvSpPr>
          <p:cNvPr id="13" name="Text 8"/>
          <p:cNvSpPr/>
          <p:nvPr/>
        </p:nvSpPr>
        <p:spPr>
          <a:xfrm>
            <a:off x="7481768" y="4412337"/>
            <a:ext cx="2388632" cy="2843213"/>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feature cutting-edge human-machine interfaces, incorporating voice control, gesture recognition, and augmented reality displays.</a:t>
            </a:r>
            <a:endParaRPr lang="en-US" sz="1750" dirty="0"/>
          </a:p>
        </p:txBody>
      </p:sp>
      <p:pic>
        <p:nvPicPr>
          <p:cNvPr id="14" name="Image 3" descr="preencoded.png">    </p:cNvPr>
          <p:cNvPicPr>
            <a:picLocks noChangeAspect="1"/>
          </p:cNvPicPr>
          <p:nvPr/>
        </p:nvPicPr>
        <p:blipFill>
          <a:blip r:embed="rId4"/>
          <a:stretch>
            <a:fillRect/>
          </a:stretch>
        </p:blipFill>
        <p:spPr>
          <a:xfrm>
            <a:off x="10203656" y="2807137"/>
            <a:ext cx="555427" cy="555427"/>
          </a:xfrm>
          <a:prstGeom prst="rect">
            <a:avLst/>
          </a:prstGeom>
        </p:spPr>
      </p:pic>
      <p:sp>
        <p:nvSpPr>
          <p:cNvPr id="15" name="Text 9"/>
          <p:cNvSpPr/>
          <p:nvPr/>
        </p:nvSpPr>
        <p:spPr>
          <a:xfrm>
            <a:off x="10203656" y="3584734"/>
            <a:ext cx="2388751" cy="694373"/>
          </a:xfrm>
          <a:prstGeom prst="rect">
            <a:avLst/>
          </a:prstGeom>
          <a:noFill/>
          <a:ln/>
        </p:spPr>
        <p:txBody>
          <a:bodyPr wrap="squar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Sustainable Design</a:t>
            </a:r>
            <a:endParaRPr lang="en-US" sz="2187" dirty="0"/>
          </a:p>
        </p:txBody>
      </p:sp>
      <p:sp>
        <p:nvSpPr>
          <p:cNvPr id="16" name="Text 10"/>
          <p:cNvSpPr/>
          <p:nvPr/>
        </p:nvSpPr>
        <p:spPr>
          <a:xfrm>
            <a:off x="10203656" y="4412337"/>
            <a:ext cx="2388751" cy="2843213"/>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are exploring the use of eco-friendly materials, such as recycled plastics and plant-based composites, to reduce environmental impact.</a:t>
            </a:r>
            <a:endParaRPr lang="en-US" sz="1750" dirty="0"/>
          </a:p>
        </p:txBody>
      </p:sp>
      <p:pic>
        <p:nvPicPr>
          <p:cNvPr id="17"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725567"/>
            <a:ext cx="10554414" cy="1388745"/>
          </a:xfrm>
          <a:prstGeom prst="rect">
            <a:avLst/>
          </a:prstGeom>
          <a:noFill/>
          <a:ln/>
        </p:spPr>
        <p:txBody>
          <a:bodyPr wrap="squar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The Future of Concept Car Design</a:t>
            </a:r>
            <a:endParaRPr lang="en-US" sz="4374" dirty="0"/>
          </a:p>
        </p:txBody>
      </p:sp>
      <p:sp>
        <p:nvSpPr>
          <p:cNvPr id="5" name="Shape 3"/>
          <p:cNvSpPr/>
          <p:nvPr/>
        </p:nvSpPr>
        <p:spPr>
          <a:xfrm>
            <a:off x="2037993" y="2558653"/>
            <a:ext cx="5166122" cy="2361605"/>
          </a:xfrm>
          <a:prstGeom prst="roundRect">
            <a:avLst>
              <a:gd name="adj" fmla="val 4234"/>
            </a:avLst>
          </a:prstGeom>
          <a:solidFill>
            <a:srgbClr val="D6F5EE"/>
          </a:solidFill>
          <a:ln w="7620">
            <a:solidFill>
              <a:srgbClr val="BCDBD4"/>
            </a:solidFill>
            <a:prstDash val="solid"/>
          </a:ln>
        </p:spPr>
      </p:sp>
      <p:sp>
        <p:nvSpPr>
          <p:cNvPr id="6" name="Text 4"/>
          <p:cNvSpPr/>
          <p:nvPr/>
        </p:nvSpPr>
        <p:spPr>
          <a:xfrm>
            <a:off x="2267783" y="2788444"/>
            <a:ext cx="2777490"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Personalization</a:t>
            </a:r>
            <a:endParaRPr lang="en-US" sz="2187" dirty="0"/>
          </a:p>
        </p:txBody>
      </p:sp>
      <p:sp>
        <p:nvSpPr>
          <p:cNvPr id="7" name="Text 5"/>
          <p:cNvSpPr/>
          <p:nvPr/>
        </p:nvSpPr>
        <p:spPr>
          <a:xfrm>
            <a:off x="2267783" y="3268861"/>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will likely offer increased customization and personalization options, allowing owners to tailor their vehicles to their unique preferences.</a:t>
            </a:r>
            <a:endParaRPr lang="en-US" sz="1750" dirty="0"/>
          </a:p>
        </p:txBody>
      </p:sp>
      <p:sp>
        <p:nvSpPr>
          <p:cNvPr id="8" name="Shape 6"/>
          <p:cNvSpPr/>
          <p:nvPr/>
        </p:nvSpPr>
        <p:spPr>
          <a:xfrm>
            <a:off x="7426285" y="2558653"/>
            <a:ext cx="5166122" cy="2361605"/>
          </a:xfrm>
          <a:prstGeom prst="roundRect">
            <a:avLst>
              <a:gd name="adj" fmla="val 4234"/>
            </a:avLst>
          </a:prstGeom>
          <a:solidFill>
            <a:srgbClr val="D6F5EE"/>
          </a:solidFill>
          <a:ln w="7620">
            <a:solidFill>
              <a:srgbClr val="BCDBD4"/>
            </a:solidFill>
            <a:prstDash val="solid"/>
          </a:ln>
        </p:spPr>
      </p:sp>
      <p:sp>
        <p:nvSpPr>
          <p:cNvPr id="9" name="Text 7"/>
          <p:cNvSpPr/>
          <p:nvPr/>
        </p:nvSpPr>
        <p:spPr>
          <a:xfrm>
            <a:off x="7656076" y="2788444"/>
            <a:ext cx="4043243"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Seamless Connectivity</a:t>
            </a:r>
            <a:endParaRPr lang="en-US" sz="2187" dirty="0"/>
          </a:p>
        </p:txBody>
      </p:sp>
      <p:sp>
        <p:nvSpPr>
          <p:cNvPr id="10" name="Text 8"/>
          <p:cNvSpPr/>
          <p:nvPr/>
        </p:nvSpPr>
        <p:spPr>
          <a:xfrm>
            <a:off x="7656076" y="3268861"/>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Future concept cars will integrate seamlessly with smart home and personal devices, creating a more connected and data-driven driving experience.</a:t>
            </a:r>
            <a:endParaRPr lang="en-US" sz="1750" dirty="0"/>
          </a:p>
        </p:txBody>
      </p:sp>
      <p:sp>
        <p:nvSpPr>
          <p:cNvPr id="11" name="Shape 9"/>
          <p:cNvSpPr/>
          <p:nvPr/>
        </p:nvSpPr>
        <p:spPr>
          <a:xfrm>
            <a:off x="2037993" y="5142428"/>
            <a:ext cx="5166122" cy="2361605"/>
          </a:xfrm>
          <a:prstGeom prst="roundRect">
            <a:avLst>
              <a:gd name="adj" fmla="val 4234"/>
            </a:avLst>
          </a:prstGeom>
          <a:solidFill>
            <a:srgbClr val="D6F5EE"/>
          </a:solidFill>
          <a:ln w="7620">
            <a:solidFill>
              <a:srgbClr val="BCDBD4"/>
            </a:solidFill>
            <a:prstDash val="solid"/>
          </a:ln>
        </p:spPr>
      </p:sp>
      <p:sp>
        <p:nvSpPr>
          <p:cNvPr id="12" name="Text 10"/>
          <p:cNvSpPr/>
          <p:nvPr/>
        </p:nvSpPr>
        <p:spPr>
          <a:xfrm>
            <a:off x="2267783" y="5372219"/>
            <a:ext cx="2777490"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Shared Mobility</a:t>
            </a:r>
            <a:endParaRPr lang="en-US" sz="2187" dirty="0"/>
          </a:p>
        </p:txBody>
      </p:sp>
      <p:sp>
        <p:nvSpPr>
          <p:cNvPr id="13" name="Text 11"/>
          <p:cNvSpPr/>
          <p:nvPr/>
        </p:nvSpPr>
        <p:spPr>
          <a:xfrm>
            <a:off x="2267783" y="5852636"/>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may explore new ownership models and shared mobility solutions, responding to the changing transportation needs of urban populations.</a:t>
            </a:r>
            <a:endParaRPr lang="en-US" sz="1750" dirty="0"/>
          </a:p>
        </p:txBody>
      </p:sp>
      <p:sp>
        <p:nvSpPr>
          <p:cNvPr id="14" name="Shape 12"/>
          <p:cNvSpPr/>
          <p:nvPr/>
        </p:nvSpPr>
        <p:spPr>
          <a:xfrm>
            <a:off x="7426285" y="5142428"/>
            <a:ext cx="5166122" cy="2361605"/>
          </a:xfrm>
          <a:prstGeom prst="roundRect">
            <a:avLst>
              <a:gd name="adj" fmla="val 4234"/>
            </a:avLst>
          </a:prstGeom>
          <a:solidFill>
            <a:srgbClr val="D6F5EE"/>
          </a:solidFill>
          <a:ln w="7620">
            <a:solidFill>
              <a:srgbClr val="BCDBD4"/>
            </a:solidFill>
            <a:prstDash val="solid"/>
          </a:ln>
        </p:spPr>
      </p:sp>
      <p:sp>
        <p:nvSpPr>
          <p:cNvPr id="15" name="Text 13"/>
          <p:cNvSpPr/>
          <p:nvPr/>
        </p:nvSpPr>
        <p:spPr>
          <a:xfrm>
            <a:off x="7656076" y="5372219"/>
            <a:ext cx="4040505"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Sustainable Innovation</a:t>
            </a:r>
            <a:endParaRPr lang="en-US" sz="2187" dirty="0"/>
          </a:p>
        </p:txBody>
      </p:sp>
      <p:sp>
        <p:nvSpPr>
          <p:cNvPr id="16" name="Text 14"/>
          <p:cNvSpPr/>
          <p:nvPr/>
        </p:nvSpPr>
        <p:spPr>
          <a:xfrm>
            <a:off x="7656076" y="5852636"/>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Concept cars will continue to push the boundaries of sustainable design, incorporating renewable energy sources and closed-loop manufacturing processes.</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2024-04-30T11:04:48Z</dcterms:created>
  <dcterms:modified xsi:type="dcterms:W3CDTF">2024-04-30T11:04:48Z</dcterms:modified>
</cp:coreProperties>
</file>